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0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25" y="5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g>
</file>

<file path=ppt/media/image12.jpg>
</file>

<file path=ppt/media/image2.jpeg>
</file>

<file path=ppt/media/image3.jpeg>
</file>

<file path=ppt/media/image4.jpg>
</file>

<file path=ppt/media/image5.jpe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96986-EFBF-46D8-AAF5-5D98C5700B76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3C07EB-E935-4BC3-A020-FEC1517FA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10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I’ll walk you through how supply chain management plays a critical role in project execution. While we often see SCM as an operational function, today we’ll look at it through the lens of project-based environments — where stakes are higher, timelines tighter, and coordination absolutely vital.”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8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didn’t go deep into tools today, but one we did touch on is Rolling Wave Planning. The key here is tracking the right metrics: On-time delivery, cost variance, and risk status. It’s not about how many tools you use — it’s about how clearly you see what’s working and what’s 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708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Project success isn’t just about Gantt charts and budgets — it’s about whether the materials, people, and vendors show up on time. SCM isn't just the back office — it’s the engine behind successful execution.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74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your time — I’d love to take your questions or hear your thoughts. If you’ve ever been on a project that stalled because of supply chain delays, you know how real this gets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3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what we’ll cover today — from understanding what project SCM really means, to exploring challenges, tools, and a practical case scenario. I’ll keep it concise and focused, and I’m happy to take any questions at the end.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741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Unlike traditional operations where supply chains are ongoing and cyclical, project SCM happens in a unique, temporary context. Think of building a wind farm or launching a new product — the supply chain has to form, perform, and wrap up — all within the project’s lifecycle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072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Project delays and budget overruns? Often, it's not engineering or finance — it's supply chain. Whether it's a missing part or delayed customs clearance, the impact can snowball. That’s why aligning SCM with project timelines is not a luxury — it’s a requirement.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499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break this down. These five pillars form the core of project SCM — from sourcing the right vendors to managing lead times and ensuring all stakeholders are aligned. If one of these is weak, the entire project is at risk.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84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phase of a project touches supply chain differently. Planning is where Rolling Wave Planning becomes key. During execution, we’re managing deliveries, quality, and delays. Even closure needs supply chain support — final shipments, returns, and closeout reports.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57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Supply-related risks are often underestimated. Scope changes mid-project? That affects procurement. A vendor issue? Logistics suffers. Our job is to anticipate these — with buffers, contracts, and clear communication.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41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visualize this with a real-world example: a wind farm. The entire project could hinge on turbine delivery timelines. A delay from a European supplier could hold up the site for months. The fix? Framework agreements and supply buffers. Proactive SCM, not reactive scrambling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499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best practices aren’t just theory — they’re survival tactics. Rolling Wave Planning allows us to stay agile. Framework agreements give us flexibility. Risk buffers make sure one late shipment doesn’t derail the whole plan.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C07EB-E935-4BC3-A020-FEC1517FAB9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634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106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820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375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664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723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936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884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097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370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748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920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578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5BED9D-95BA-4218-1DE8-44A6E5638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Supply Chain Management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97313-9CCB-226E-3F9F-2FEF74529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Integrating Supply Chain Principles in Project Execution</a:t>
            </a:r>
          </a:p>
          <a:p>
            <a:r>
              <a:rPr lang="en-US" dirty="0"/>
              <a:t>Ayush Adhikari , CSCP | 2025</a:t>
            </a:r>
          </a:p>
        </p:txBody>
      </p:sp>
      <p:pic>
        <p:nvPicPr>
          <p:cNvPr id="18" name="Picture 17" descr="A colorful light bulb with business icons">
            <a:extLst>
              <a:ext uri="{FF2B5EF4-FFF2-40B4-BE49-F238E27FC236}">
                <a16:creationId xmlns:a16="http://schemas.microsoft.com/office/drawing/2014/main" id="{093E7987-D5D9-B061-DCA6-72282BDC26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375" r="41313" b="1"/>
          <a:stretch>
            <a:fillRect/>
          </a:stretch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126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Work tools and supplies">
            <a:extLst>
              <a:ext uri="{FF2B5EF4-FFF2-40B4-BE49-F238E27FC236}">
                <a16:creationId xmlns:a16="http://schemas.microsoft.com/office/drawing/2014/main" id="{76266666-C7FB-A8DE-1341-9F4018ACB8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8" r="-1" b="11540"/>
          <a:stretch>
            <a:fillRect/>
          </a:stretch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621ADC-0696-732E-3CCE-FE8A1D66D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600" dirty="0"/>
              <a:t>Tools &amp; Metrics</a:t>
            </a:r>
            <a:endParaRPr lang="en-US" sz="3600" dirty="0">
              <a:solidFill>
                <a:schemeClr val="tx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8">
            <a:extLst>
              <a:ext uri="{FF2B5EF4-FFF2-40B4-BE49-F238E27FC236}">
                <a16:creationId xmlns:a16="http://schemas.microsoft.com/office/drawing/2014/main" id="{6AB57684-7E07-6CE4-1212-B785D3DA4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>
            <a:normAutofit fontScale="70000" lnSpcReduction="20000"/>
          </a:bodyPr>
          <a:lstStyle/>
          <a:p>
            <a:r>
              <a:rPr lang="en-US" sz="1600" dirty="0"/>
              <a:t>Tools: MS Project, SAP, Oracle, Smartsheet, Primavera P6, Jira , Power BI</a:t>
            </a:r>
          </a:p>
          <a:p>
            <a:r>
              <a:rPr lang="en-US" sz="1600" dirty="0"/>
              <a:t>KPIs:</a:t>
            </a:r>
          </a:p>
          <a:p>
            <a:r>
              <a:rPr lang="en-US" sz="1600" dirty="0"/>
              <a:t>- On-Time Delivery (OTD)</a:t>
            </a:r>
          </a:p>
          <a:p>
            <a:r>
              <a:rPr lang="en-US" sz="1600" dirty="0"/>
              <a:t>- Budget vs Actual Supply Costs</a:t>
            </a:r>
          </a:p>
          <a:p>
            <a:r>
              <a:rPr lang="en-US" sz="1600" dirty="0"/>
              <a:t>- Lead Time Variance</a:t>
            </a:r>
          </a:p>
          <a:p>
            <a:r>
              <a:rPr lang="en-US" sz="1600" dirty="0"/>
              <a:t>- Supplier Performance Index (SPI)</a:t>
            </a:r>
          </a:p>
          <a:p>
            <a:r>
              <a:rPr lang="en-US" sz="1600" dirty="0"/>
              <a:t>- Risk Register Status</a:t>
            </a: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138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150653-7529-9CAA-A9D5-F07471F17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8576" y="516836"/>
            <a:ext cx="3296346" cy="1960234"/>
          </a:xfrm>
        </p:spPr>
        <p:txBody>
          <a:bodyPr>
            <a:normAutofit/>
          </a:bodyPr>
          <a:lstStyle/>
          <a:p>
            <a:r>
              <a:rPr lang="en-US" sz="4400" dirty="0"/>
              <a:t>Conclusion</a:t>
            </a:r>
            <a:endParaRPr lang="en-US" sz="4400" dirty="0">
              <a:solidFill>
                <a:srgbClr val="665945"/>
              </a:solidFill>
            </a:endParaRPr>
          </a:p>
        </p:txBody>
      </p:sp>
      <p:pic>
        <p:nvPicPr>
          <p:cNvPr id="5" name="Content Placeholder 4" descr="'The End' typed on a typewriter">
            <a:extLst>
              <a:ext uri="{FF2B5EF4-FFF2-40B4-BE49-F238E27FC236}">
                <a16:creationId xmlns:a16="http://schemas.microsoft.com/office/drawing/2014/main" id="{08D2EF6B-EFDD-0A42-D623-F2555EF5FC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52" r="11295"/>
          <a:stretch>
            <a:fillRect/>
          </a:stretch>
        </p:blipFill>
        <p:spPr>
          <a:xfrm>
            <a:off x="-1" y="10"/>
            <a:ext cx="8111272" cy="685799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30145" y="2633962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5F7663B-14D6-5E4B-50C8-9B613E299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4786" y="2790855"/>
            <a:ext cx="3084844" cy="3311766"/>
          </a:xfrm>
        </p:spPr>
        <p:txBody>
          <a:bodyPr>
            <a:normAutofit/>
          </a:bodyPr>
          <a:lstStyle/>
          <a:p>
            <a:r>
              <a:rPr lang="en-US" sz="1600" dirty="0"/>
              <a:t>- Integrate SCM early for project success</a:t>
            </a:r>
          </a:p>
          <a:p>
            <a:r>
              <a:rPr lang="en-US" sz="1600" dirty="0"/>
              <a:t>- SCM is a strategic enabler, not just ops</a:t>
            </a:r>
          </a:p>
          <a:p>
            <a:r>
              <a:rPr lang="en-US" sz="1600" dirty="0"/>
              <a:t>- Closing Thought: “Projects fail silently where supply chains are ignored.”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24020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1314C34-F582-4EEF-86CE-F88761E5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Person watching empty phone">
            <a:extLst>
              <a:ext uri="{FF2B5EF4-FFF2-40B4-BE49-F238E27FC236}">
                <a16:creationId xmlns:a16="http://schemas.microsoft.com/office/drawing/2014/main" id="{FC39E3FC-B442-63F8-0C63-B355225AD3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>
            <a:fillRect/>
          </a:stretch>
        </p:blipFill>
        <p:spPr>
          <a:xfrm>
            <a:off x="-3174" y="10"/>
            <a:ext cx="1219199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319A1DD-F557-4EC6-8A8C-F7617B4CD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18982"/>
            <a:ext cx="7537704" cy="24626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54B847-9265-A8F5-7CFB-A0F59FDB4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Q&amp;A</a:t>
            </a:r>
            <a:endParaRPr lang="en-US" sz="5400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accent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!!footer rectangle">
            <a:extLst>
              <a:ext uri="{FF2B5EF4-FFF2-40B4-BE49-F238E27FC236}">
                <a16:creationId xmlns:a16="http://schemas.microsoft.com/office/drawing/2014/main" id="{C390A367-0330-4E03-9D5F-40308A797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DD133F-3207-3B23-3EC8-09805D380A71}"/>
              </a:ext>
            </a:extLst>
          </p:cNvPr>
          <p:cNvSpPr txBox="1"/>
          <p:nvPr/>
        </p:nvSpPr>
        <p:spPr>
          <a:xfrm>
            <a:off x="908304" y="4895088"/>
            <a:ext cx="33406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Questions?</a:t>
            </a:r>
          </a:p>
          <a:p>
            <a:r>
              <a:rPr lang="en-US" dirty="0"/>
              <a:t>Thank you!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799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Silhouette of a construction site">
            <a:extLst>
              <a:ext uri="{FF2B5EF4-FFF2-40B4-BE49-F238E27FC236}">
                <a16:creationId xmlns:a16="http://schemas.microsoft.com/office/drawing/2014/main" id="{EF9783B1-7891-623A-C311-E6265C421F9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1" b="1172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46ADC2-D91B-42DD-6CE5-29313DC20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E02760B-6C35-0FE1-B836-BE4025C7C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Introduction</a:t>
            </a:r>
          </a:p>
          <a:p>
            <a:r>
              <a:rPr lang="en-US" sz="1600" dirty="0"/>
              <a:t>- Project vs Operational Supply Chains</a:t>
            </a:r>
          </a:p>
          <a:p>
            <a:r>
              <a:rPr lang="en-US" sz="1600" dirty="0"/>
              <a:t>- Key Elements of Project SCM</a:t>
            </a:r>
          </a:p>
          <a:p>
            <a:r>
              <a:rPr lang="en-US" sz="1600" dirty="0"/>
              <a:t>- Lifecycle Phases</a:t>
            </a:r>
          </a:p>
          <a:p>
            <a:r>
              <a:rPr lang="en-US" sz="1600" dirty="0"/>
              <a:t>- Risks &amp; Challenges</a:t>
            </a:r>
          </a:p>
          <a:p>
            <a:r>
              <a:rPr lang="en-US" sz="1600" dirty="0"/>
              <a:t>- Case Example</a:t>
            </a:r>
          </a:p>
          <a:p>
            <a:r>
              <a:rPr lang="en-US" sz="1600" dirty="0"/>
              <a:t>- Best Practices</a:t>
            </a:r>
          </a:p>
          <a:p>
            <a:r>
              <a:rPr lang="en-US" sz="1600" dirty="0"/>
              <a:t>- Tools &amp; Metrics</a:t>
            </a:r>
          </a:p>
          <a:p>
            <a:r>
              <a:rPr lang="en-US" sz="1600" dirty="0"/>
              <a:t>- Conclusion &amp; Q&amp;A</a:t>
            </a:r>
          </a:p>
          <a:p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21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40767A-55A5-D111-A2EB-C0FF8D73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3831" y="516836"/>
            <a:ext cx="3100136" cy="1960234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5C6F81"/>
                </a:solidFill>
              </a:rPr>
              <a:t>What Is Project Supply Chain Management?</a:t>
            </a:r>
          </a:p>
        </p:txBody>
      </p:sp>
      <p:pic>
        <p:nvPicPr>
          <p:cNvPr id="5" name="Content Placeholder 4" descr="Draft drawing of a floor plan">
            <a:extLst>
              <a:ext uri="{FF2B5EF4-FFF2-40B4-BE49-F238E27FC236}">
                <a16:creationId xmlns:a16="http://schemas.microsoft.com/office/drawing/2014/main" id="{5307DFAB-BDE5-9F74-1E4E-5606CF0A0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0" r="1" b="1"/>
          <a:stretch>
            <a:fillRect/>
          </a:stretch>
        </p:blipFill>
        <p:spPr>
          <a:xfrm>
            <a:off x="-1" y="10"/>
            <a:ext cx="8111272" cy="685799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30145" y="2633962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BE6C78A4-0CB1-7258-7A53-24E9A23E4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4786" y="2790855"/>
            <a:ext cx="3084844" cy="3311766"/>
          </a:xfrm>
        </p:spPr>
        <p:txBody>
          <a:bodyPr>
            <a:normAutofit lnSpcReduction="10000"/>
          </a:bodyPr>
          <a:lstStyle/>
          <a:p>
            <a:r>
              <a:rPr lang="en-US" sz="1600" dirty="0"/>
              <a:t>The coordination of materials, services, and logistics within a temporary, unique project environment.</a:t>
            </a:r>
          </a:p>
          <a:p>
            <a:endParaRPr lang="en-US" sz="1600" dirty="0"/>
          </a:p>
          <a:p>
            <a:r>
              <a:rPr lang="en-US" sz="1600" dirty="0"/>
              <a:t>Contrast:</a:t>
            </a:r>
          </a:p>
          <a:p>
            <a:r>
              <a:rPr lang="en-US" sz="1600" dirty="0"/>
              <a:t>- Operational SCM: Routine, repeatable</a:t>
            </a:r>
          </a:p>
          <a:p>
            <a:r>
              <a:rPr lang="en-US" sz="1600" dirty="0"/>
              <a:t>- Project SCM: Unique, deadline-driven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55991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C78B39-11FD-25F0-D438-CFB4153D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Why It Matters in Projects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00390AE-234A-3686-CCE8-BCA7A0079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 fontScale="77500" lnSpcReduction="20000"/>
          </a:bodyPr>
          <a:lstStyle/>
          <a:p>
            <a:r>
              <a:rPr lang="en-US" sz="1800" dirty="0"/>
              <a:t>- 60–70% of project costs tied to procurement/logistics</a:t>
            </a:r>
          </a:p>
          <a:p>
            <a:r>
              <a:rPr lang="en-US" sz="1800" dirty="0"/>
              <a:t>- Delays often due to poor supplier coordination</a:t>
            </a:r>
          </a:p>
          <a:p>
            <a:endParaRPr lang="en-US" sz="1800" dirty="0"/>
          </a:p>
          <a:p>
            <a:r>
              <a:rPr lang="en-US" sz="1800" dirty="0"/>
              <a:t>Examples:</a:t>
            </a:r>
          </a:p>
          <a:p>
            <a:r>
              <a:rPr lang="en-US" sz="1800" dirty="0"/>
              <a:t>- Construction</a:t>
            </a:r>
          </a:p>
          <a:p>
            <a:r>
              <a:rPr lang="en-US" sz="1800" dirty="0"/>
              <a:t>- Defense</a:t>
            </a:r>
          </a:p>
          <a:p>
            <a:r>
              <a:rPr lang="en-US" sz="1800" dirty="0"/>
              <a:t>- R&amp;D</a:t>
            </a:r>
          </a:p>
          <a:p>
            <a:r>
              <a:rPr lang="en-US" sz="1800" dirty="0"/>
              <a:t>- Infrastructure</a:t>
            </a: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Colorful cargo containers stacked with a worker standing">
            <a:extLst>
              <a:ext uri="{FF2B5EF4-FFF2-40B4-BE49-F238E27FC236}">
                <a16:creationId xmlns:a16="http://schemas.microsoft.com/office/drawing/2014/main" id="{5A935D4D-27FF-8820-1D2C-A64E482878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1" r="18490" b="2"/>
          <a:stretch>
            <a:fillRect/>
          </a:stretch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153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D220DE-FC3D-FB1E-8049-7CE6E29B6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 dirty="0"/>
              <a:t>Key Components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0BAC639-F004-2BF5-C0DC-87130AE92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 dirty="0"/>
              <a:t>- Procurement Planning</a:t>
            </a:r>
          </a:p>
          <a:p>
            <a:r>
              <a:rPr lang="en-US" sz="1800" dirty="0"/>
              <a:t>- Supplier Selection &amp; Contracting</a:t>
            </a:r>
          </a:p>
          <a:p>
            <a:r>
              <a:rPr lang="en-US" sz="1800" dirty="0"/>
              <a:t>- Logistics &amp; Lead Time Management</a:t>
            </a:r>
          </a:p>
          <a:p>
            <a:r>
              <a:rPr lang="en-US" sz="1800" dirty="0"/>
              <a:t>- Inventory Planning for Projects</a:t>
            </a:r>
          </a:p>
          <a:p>
            <a:r>
              <a:rPr lang="en-US" sz="1800" dirty="0"/>
              <a:t>- Stakeholder Communication</a:t>
            </a:r>
          </a:p>
        </p:txBody>
      </p:sp>
      <p:pic>
        <p:nvPicPr>
          <p:cNvPr id="5" name="Content Placeholder 4" descr="Dominoes falling in a row">
            <a:extLst>
              <a:ext uri="{FF2B5EF4-FFF2-40B4-BE49-F238E27FC236}">
                <a16:creationId xmlns:a16="http://schemas.microsoft.com/office/drawing/2014/main" id="{D5F3E75A-44AA-7780-4A68-8AA2E15195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9" r="1107"/>
          <a:stretch>
            <a:fillRect/>
          </a:stretch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629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8AE56C-D639-1FB4-4303-48EBC2423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Project Phases &amp; SCM Touchpoints</a:t>
            </a:r>
            <a:endParaRPr lang="en-US" sz="4000" dirty="0">
              <a:solidFill>
                <a:srgbClr val="FFFFFF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A729BBE-9A65-2C54-9E32-BFC9C397B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Initiation: High-level sourcing strategy</a:t>
            </a:r>
          </a:p>
          <a:p>
            <a:r>
              <a:rPr lang="en-US" sz="1800" dirty="0"/>
              <a:t>Planning: BOM, lead times, risk plans</a:t>
            </a:r>
          </a:p>
          <a:p>
            <a:r>
              <a:rPr lang="en-US" sz="1800" dirty="0"/>
              <a:t>Execution: Vendor coordination, quality checks</a:t>
            </a:r>
          </a:p>
          <a:p>
            <a:r>
              <a:rPr lang="en-US" sz="1800" dirty="0"/>
              <a:t>Monitoring: KPIs, issue resolution, cash flow</a:t>
            </a:r>
          </a:p>
          <a:p>
            <a:r>
              <a:rPr lang="en-US" sz="1800" dirty="0"/>
              <a:t>Closure: Final deliveries, contract closeout</a:t>
            </a:r>
          </a:p>
          <a:p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9" name="Content Placeholder 8" descr="Close up of an engineer examining circuit board on digital tablet">
            <a:extLst>
              <a:ext uri="{FF2B5EF4-FFF2-40B4-BE49-F238E27FC236}">
                <a16:creationId xmlns:a16="http://schemas.microsoft.com/office/drawing/2014/main" id="{91CA6635-D4DC-87BA-9F1E-4FE67C8183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6" r="20167" b="-1"/>
          <a:stretch>
            <a:fillRect/>
          </a:stretch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662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F7E481-D973-207C-55D0-B147800CC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4786" y="516836"/>
            <a:ext cx="3235838" cy="1960234"/>
          </a:xfrm>
        </p:spPr>
        <p:txBody>
          <a:bodyPr>
            <a:normAutofit/>
          </a:bodyPr>
          <a:lstStyle/>
          <a:p>
            <a:r>
              <a:rPr lang="en-US" sz="4400" dirty="0"/>
              <a:t>Risks &amp; Challenges</a:t>
            </a:r>
            <a:endParaRPr lang="en-US" sz="4400" dirty="0">
              <a:solidFill>
                <a:srgbClr val="693B4A"/>
              </a:solidFill>
            </a:endParaRPr>
          </a:p>
        </p:txBody>
      </p:sp>
      <p:pic>
        <p:nvPicPr>
          <p:cNvPr id="5" name="Content Placeholder 4" descr="3D rendering of shapes in different colors and are stacked">
            <a:extLst>
              <a:ext uri="{FF2B5EF4-FFF2-40B4-BE49-F238E27FC236}">
                <a16:creationId xmlns:a16="http://schemas.microsoft.com/office/drawing/2014/main" id="{25C1645E-279D-4B0C-D58C-BA664D4847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6" r="17651"/>
          <a:stretch>
            <a:fillRect/>
          </a:stretch>
        </p:blipFill>
        <p:spPr>
          <a:xfrm>
            <a:off x="-1" y="10"/>
            <a:ext cx="8111272" cy="685799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30145" y="2633962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0DFE9B-9001-CF10-4E4D-093E75A6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4786" y="2790855"/>
            <a:ext cx="3084844" cy="3311766"/>
          </a:xfrm>
        </p:spPr>
        <p:txBody>
          <a:bodyPr>
            <a:normAutofit/>
          </a:bodyPr>
          <a:lstStyle/>
          <a:p>
            <a:r>
              <a:rPr lang="en-US" sz="1600" dirty="0"/>
              <a:t>- Long lead times on critical materials</a:t>
            </a:r>
          </a:p>
          <a:p>
            <a:r>
              <a:rPr lang="en-US" sz="1600" dirty="0"/>
              <a:t>- Inflexible vendor terms</a:t>
            </a:r>
          </a:p>
          <a:p>
            <a:r>
              <a:rPr lang="en-US" sz="1600" dirty="0"/>
              <a:t>- Scope changes</a:t>
            </a:r>
          </a:p>
          <a:p>
            <a:r>
              <a:rPr lang="en-US" sz="1600" dirty="0"/>
              <a:t>- Siloed communication</a:t>
            </a:r>
          </a:p>
          <a:p>
            <a:r>
              <a:rPr lang="en-US" sz="1600" dirty="0"/>
              <a:t>- Lack of SCM visibility in project dashboards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22529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Wind turbines in a field">
            <a:extLst>
              <a:ext uri="{FF2B5EF4-FFF2-40B4-BE49-F238E27FC236}">
                <a16:creationId xmlns:a16="http://schemas.microsoft.com/office/drawing/2014/main" id="{6CCA4819-365E-1932-C826-0ED0E054A0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1" r="1" b="1"/>
          <a:stretch>
            <a:fillRect/>
          </a:stretch>
        </p:blipFill>
        <p:spPr>
          <a:xfrm>
            <a:off x="2843" y="10"/>
            <a:ext cx="12186315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B553C0-9960-8EF9-3A54-BB59E1F2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Case Scenario Example</a:t>
            </a:r>
            <a:endParaRPr lang="en-US" sz="3600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DE2A442-D65C-C938-84F8-4B71AD137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Example: Renewable Energy Project (Wind Farm)</a:t>
            </a:r>
          </a:p>
          <a:p>
            <a:r>
              <a:rPr lang="en-US" sz="1600" dirty="0"/>
              <a:t>- Procurement of turbines</a:t>
            </a:r>
          </a:p>
          <a:p>
            <a:r>
              <a:rPr lang="en-US" sz="1600" dirty="0"/>
              <a:t>- Site-specific logistics</a:t>
            </a:r>
          </a:p>
          <a:p>
            <a:r>
              <a:rPr lang="en-US" sz="1600" dirty="0"/>
              <a:t>- Vendor delay = Project delay</a:t>
            </a:r>
          </a:p>
          <a:p>
            <a:r>
              <a:rPr lang="en-US" sz="1600" dirty="0"/>
              <a:t>- Mitigation: Framework agreements, buffer stock</a:t>
            </a:r>
          </a:p>
          <a:p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8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437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Wood carving of the number one on a table">
            <a:extLst>
              <a:ext uri="{FF2B5EF4-FFF2-40B4-BE49-F238E27FC236}">
                <a16:creationId xmlns:a16="http://schemas.microsoft.com/office/drawing/2014/main" id="{EF492A59-CFFA-6553-400A-8CFC21B8AE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84" r="-1" b="-1"/>
          <a:stretch>
            <a:fillRect/>
          </a:stretch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600" y="1238442"/>
            <a:ext cx="3635926" cy="43557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4BAAB4-4A77-4CD8-6B15-E3AB05E83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9772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600" dirty="0"/>
              <a:t>Best Practices</a:t>
            </a:r>
            <a:endParaRPr lang="en-US" sz="3600" dirty="0">
              <a:solidFill>
                <a:schemeClr val="tx1"/>
              </a:solidFill>
            </a:endParaRPr>
          </a:p>
        </p:txBody>
      </p:sp>
      <p:cxnSp>
        <p:nvCxnSpPr>
          <p:cNvPr id="16" name="!!Straight Connector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27643" y="2865016"/>
            <a:ext cx="292608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3D92831-BE36-10AB-FA32-10583E290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9772" y="2978254"/>
            <a:ext cx="3153580" cy="2444238"/>
          </a:xfrm>
        </p:spPr>
        <p:txBody>
          <a:bodyPr>
            <a:normAutofit/>
          </a:bodyPr>
          <a:lstStyle/>
          <a:p>
            <a:r>
              <a:rPr lang="en-US" sz="1600" dirty="0"/>
              <a:t>- Involve SCM early in planning</a:t>
            </a:r>
          </a:p>
          <a:p>
            <a:r>
              <a:rPr lang="en-US" sz="1600" dirty="0"/>
              <a:t>- Use Rolling Wave Planning</a:t>
            </a:r>
          </a:p>
          <a:p>
            <a:r>
              <a:rPr lang="en-US" sz="1600" dirty="0"/>
              <a:t>- Framework agreements</a:t>
            </a:r>
          </a:p>
          <a:p>
            <a:r>
              <a:rPr lang="en-US" sz="1600" dirty="0"/>
              <a:t>- Risk buffers (time + inventory)</a:t>
            </a:r>
          </a:p>
          <a:p>
            <a:r>
              <a:rPr lang="en-US" sz="1600" dirty="0"/>
              <a:t>- Clear PM-SCM roles</a:t>
            </a: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78064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937</Words>
  <Application>Microsoft Office PowerPoint</Application>
  <PresentationFormat>Widescreen</PresentationFormat>
  <Paragraphs>97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Bookman Old Style</vt:lpstr>
      <vt:lpstr>Calibri</vt:lpstr>
      <vt:lpstr>Franklin Gothic Book</vt:lpstr>
      <vt:lpstr>RetrospectVTI</vt:lpstr>
      <vt:lpstr>Project Supply Chain Management </vt:lpstr>
      <vt:lpstr>Agenda</vt:lpstr>
      <vt:lpstr>What Is Project Supply Chain Management?</vt:lpstr>
      <vt:lpstr>Why It Matters in Projects</vt:lpstr>
      <vt:lpstr>Key Components</vt:lpstr>
      <vt:lpstr>Project Phases &amp; SCM Touchpoints</vt:lpstr>
      <vt:lpstr>Risks &amp; Challenges</vt:lpstr>
      <vt:lpstr>Case Scenario Example</vt:lpstr>
      <vt:lpstr>Best Practices</vt:lpstr>
      <vt:lpstr>Tools &amp; Metrics</vt:lpstr>
      <vt:lpstr>Conclusion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Office</dc:creator>
  <cp:lastModifiedBy>Office</cp:lastModifiedBy>
  <cp:revision>3</cp:revision>
  <dcterms:created xsi:type="dcterms:W3CDTF">2025-06-06T01:27:42Z</dcterms:created>
  <dcterms:modified xsi:type="dcterms:W3CDTF">2025-06-06T02:47:09Z</dcterms:modified>
</cp:coreProperties>
</file>

<file path=docProps/thumbnail.jpeg>
</file>